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1" r:id="rId1"/>
  </p:sldMasterIdLst>
  <p:sldIdLst>
    <p:sldId id="256" r:id="rId2"/>
    <p:sldId id="257" r:id="rId3"/>
    <p:sldId id="258" r:id="rId4"/>
    <p:sldId id="259"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309FDD-8FFA-4050-B08D-FF230E1958B5}" v="490" dt="2022-02-01T06:14:28.373"/>
    <p1510:client id="{C695CF1F-9B0F-4223-ACED-5C5F393D001E}" v="2087" dt="2022-02-01T08:17:03.6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1" autoAdjust="0"/>
    <p:restoredTop sz="94660"/>
  </p:normalViewPr>
  <p:slideViewPr>
    <p:cSldViewPr snapToGrid="0">
      <p:cViewPr varScale="1">
        <p:scale>
          <a:sx n="77" d="100"/>
          <a:sy n="77" d="100"/>
        </p:scale>
        <p:origin x="108" y="270"/>
      </p:cViewPr>
      <p:guideLst/>
    </p:cSldViewPr>
  </p:slid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viewProps" Target="viewProps.xml" Id="rId8" /><Relationship Type="http://schemas.openxmlformats.org/officeDocument/2006/relationships/slide" Target="slides/slide2.xml" Id="rId3" /><Relationship Type="http://schemas.openxmlformats.org/officeDocument/2006/relationships/presProps" Target="presProps.xml" Id="rId7" /><Relationship Type="http://schemas.microsoft.com/office/2015/10/relationships/revisionInfo" Target="revisionInfo.xml" Id="rId12"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slide" Target="slides/slide5.xml" Id="rId6" /><Relationship Type="http://schemas.openxmlformats.org/officeDocument/2006/relationships/slide" Target="slides/slide4.xml" Id="rId5" /><Relationship Type="http://schemas.openxmlformats.org/officeDocument/2006/relationships/tableStyles" Target="tableStyles.xml" Id="rId10" /><Relationship Type="http://schemas.openxmlformats.org/officeDocument/2006/relationships/slide" Target="slides/slide3.xml" Id="rId4" /><Relationship Type="http://schemas.openxmlformats.org/officeDocument/2006/relationships/theme" Target="theme/theme1.xml" Id="rId9" /></Relationships>
</file>

<file path=ppt/media/image1.jpeg>
</file>

<file path=ppt/media/image2.jpeg>
</file>

<file path=ppt/media/image3.jpeg>
</file>

<file path=ppt/media/image4.jpeg>
</file>

<file path=ppt/media/image5.png>
</file>

<file path=ppt/media/image6.jpeg>
</file>

<file path=ppt/media/image7.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dirty="0"/>
              <a:t>Click to edit Master title style</a:t>
            </a:r>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874377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768446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034011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914358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dirty="0"/>
              <a:t>Click to edit Master title style</a:t>
            </a:r>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822393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705852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1"/>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248943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2" name="Date Placeholder 1"/>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43624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2743185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dirty="0"/>
              <a:t>Click to edit Master title style</a:t>
            </a:r>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2215381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dirty="0"/>
              <a:t>Click to edit Master title style</a:t>
            </a:r>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1/31/2022</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26486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dirty="0"/>
              <a:t>Click to edit Master title style</a:t>
            </a:r>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1/31/2022</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39749057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jpe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5.xml"/><Relationship Id="rId5" Type="http://schemas.openxmlformats.org/officeDocument/2006/relationships/image" Target="../media/image7.jpe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A8627F-461F-47E2-A9CD-0BA134F284C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0" y="10"/>
            <a:ext cx="12191979" cy="6857989"/>
          </a:xfrm>
          <a:prstGeom prst="rect">
            <a:avLst/>
          </a:prstGeom>
        </p:spPr>
        <p:style>
          <a:lnRef idx="2">
            <a:schemeClr val="accent2"/>
          </a:lnRef>
          <a:fillRef idx="1">
            <a:schemeClr val="lt1"/>
          </a:fillRef>
          <a:effectRef idx="0">
            <a:schemeClr val="accent2"/>
          </a:effectRef>
          <a:fontRef idx="minor">
            <a:schemeClr val="dk1"/>
          </a:fontRef>
        </p:style>
      </p:pic>
      <p:sp>
        <p:nvSpPr>
          <p:cNvPr id="2" name="Title 1"/>
          <p:cNvSpPr>
            <a:spLocks noGrp="1"/>
          </p:cNvSpPr>
          <p:nvPr>
            <p:ph type="ctrTitle"/>
          </p:nvPr>
        </p:nvSpPr>
        <p:spPr>
          <a:xfrm>
            <a:off x="785219" y="1194547"/>
            <a:ext cx="4892948" cy="2710691"/>
          </a:xfrm>
        </p:spPr>
        <p:txBody>
          <a:bodyPr anchor="t">
            <a:noAutofit/>
          </a:bodyPr>
          <a:lstStyle/>
          <a:p>
            <a:pPr>
              <a:lnSpc>
                <a:spcPct val="90000"/>
              </a:lnSpc>
            </a:pPr>
            <a:r>
              <a:rPr lang="en-US" sz="4800" dirty="0">
                <a:solidFill>
                  <a:srgbClr val="FFFFFF"/>
                </a:solidFill>
                <a:latin typeface="Algerian"/>
                <a:cs typeface="Angsana New"/>
              </a:rPr>
              <a:t>Technovation hackathon &amp; innovation budge</a:t>
            </a:r>
          </a:p>
        </p:txBody>
      </p:sp>
      <p:sp>
        <p:nvSpPr>
          <p:cNvPr id="3" name="Subtitle 2"/>
          <p:cNvSpPr>
            <a:spLocks noGrp="1"/>
          </p:cNvSpPr>
          <p:nvPr>
            <p:ph type="subTitle" idx="1"/>
          </p:nvPr>
        </p:nvSpPr>
        <p:spPr>
          <a:xfrm>
            <a:off x="785219" y="4236495"/>
            <a:ext cx="4892948" cy="529598"/>
          </a:xfrm>
        </p:spPr>
        <p:txBody>
          <a:bodyPr vert="horz" lIns="91440" tIns="45720" rIns="91440" bIns="45720" rtlCol="0" anchor="t">
            <a:normAutofit/>
          </a:bodyPr>
          <a:lstStyle/>
          <a:p>
            <a:r>
              <a:rPr lang="en-US" sz="2800" dirty="0">
                <a:solidFill>
                  <a:srgbClr val="FFFFFF"/>
                </a:solidFill>
                <a:latin typeface="Algerian"/>
              </a:rPr>
              <a:t>Team name :- dare2code</a:t>
            </a:r>
          </a:p>
        </p:txBody>
      </p:sp>
      <p:sp>
        <p:nvSpPr>
          <p:cNvPr id="5" name="TextBox 4">
            <a:extLst>
              <a:ext uri="{FF2B5EF4-FFF2-40B4-BE49-F238E27FC236}">
                <a16:creationId xmlns:a16="http://schemas.microsoft.com/office/drawing/2014/main" id="{6E93965B-CAFB-45C3-96FC-602EF245B592}"/>
              </a:ext>
            </a:extLst>
          </p:cNvPr>
          <p:cNvSpPr txBox="1"/>
          <p:nvPr/>
        </p:nvSpPr>
        <p:spPr>
          <a:xfrm>
            <a:off x="1194547" y="5105400"/>
            <a:ext cx="35052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solidFill>
                  <a:schemeClr val="bg1"/>
                </a:solidFill>
                <a:latin typeface="Algerian"/>
                <a:cs typeface="Aharoni"/>
              </a:rPr>
              <a:t>TEAM NO.-SSSS-1120</a:t>
            </a:r>
          </a:p>
        </p:txBody>
      </p:sp>
      <p:pic>
        <p:nvPicPr>
          <p:cNvPr id="6" name="Picture 6" descr="Logo&#10;&#10;Description automatically generated">
            <a:extLst>
              <a:ext uri="{FF2B5EF4-FFF2-40B4-BE49-F238E27FC236}">
                <a16:creationId xmlns:a16="http://schemas.microsoft.com/office/drawing/2014/main" id="{BFBD4020-26BF-40F9-8EBC-030289490D4C}"/>
              </a:ext>
            </a:extLst>
          </p:cNvPr>
          <p:cNvPicPr>
            <a:picLocks noChangeAspect="1"/>
          </p:cNvPicPr>
          <p:nvPr/>
        </p:nvPicPr>
        <p:blipFill>
          <a:blip r:embed="rId5"/>
          <a:stretch>
            <a:fillRect/>
          </a:stretch>
        </p:blipFill>
        <p:spPr>
          <a:xfrm>
            <a:off x="10457331" y="58270"/>
            <a:ext cx="1732427" cy="17100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a:extLst>
              <a:ext uri="{FF2B5EF4-FFF2-40B4-BE49-F238E27FC236}">
                <a16:creationId xmlns:a16="http://schemas.microsoft.com/office/drawing/2014/main" id="{FD107DB8-D6C6-4187-8BD4-98451A265497}"/>
              </a:ext>
            </a:extLst>
          </p:cNvPr>
          <p:cNvSpPr txBox="1"/>
          <p:nvPr/>
        </p:nvSpPr>
        <p:spPr>
          <a:xfrm>
            <a:off x="7500658" y="3421716"/>
            <a:ext cx="3863789"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Algerian"/>
              </a:rPr>
              <a:t>MEMBERS- </a:t>
            </a:r>
            <a:endParaRPr lang="en-US" sz="2800"/>
          </a:p>
          <a:p>
            <a:r>
              <a:rPr lang="en-US" sz="2800" dirty="0">
                <a:latin typeface="Algerian"/>
              </a:rPr>
              <a:t>VISHAL </a:t>
            </a:r>
          </a:p>
          <a:p>
            <a:r>
              <a:rPr lang="en-US" sz="2800" dirty="0">
                <a:latin typeface="Algerian"/>
              </a:rPr>
              <a:t>ANURAG SINGH</a:t>
            </a:r>
          </a:p>
          <a:p>
            <a:r>
              <a:rPr lang="en-US" sz="2800" dirty="0">
                <a:latin typeface="Algerian"/>
              </a:rPr>
              <a:t>SK SAHIL AFRIDI ALI</a:t>
            </a:r>
          </a:p>
        </p:txBody>
      </p:sp>
      <p:sp>
        <p:nvSpPr>
          <p:cNvPr id="12" name="TextBox 11">
            <a:extLst>
              <a:ext uri="{FF2B5EF4-FFF2-40B4-BE49-F238E27FC236}">
                <a16:creationId xmlns:a16="http://schemas.microsoft.com/office/drawing/2014/main" id="{DBE3CC7D-8A86-46C1-BFAE-C092F3DDB57F}"/>
              </a:ext>
            </a:extLst>
          </p:cNvPr>
          <p:cNvSpPr txBox="1"/>
          <p:nvPr/>
        </p:nvSpPr>
        <p:spPr>
          <a:xfrm>
            <a:off x="7551083" y="2273114"/>
            <a:ext cx="394222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Algerian"/>
              </a:rPr>
              <a:t>LEADER-</a:t>
            </a:r>
            <a:endParaRPr lang="en-US" sz="2800"/>
          </a:p>
          <a:p>
            <a:r>
              <a:rPr lang="en-US" sz="2800" dirty="0">
                <a:latin typeface="Algerian"/>
              </a:rPr>
              <a:t>SURYASH KUMAR JHA</a:t>
            </a:r>
            <a:endParaRPr lang="en-US" sz="2800"/>
          </a:p>
        </p:txBody>
      </p:sp>
      <p:sp>
        <p:nvSpPr>
          <p:cNvPr id="8" name="TextBox 7">
            <a:extLst>
              <a:ext uri="{FF2B5EF4-FFF2-40B4-BE49-F238E27FC236}">
                <a16:creationId xmlns:a16="http://schemas.microsoft.com/office/drawing/2014/main" id="{966BD03F-ABFE-4825-84CE-E5773E6C4B79}"/>
              </a:ext>
            </a:extLst>
          </p:cNvPr>
          <p:cNvSpPr txBox="1"/>
          <p:nvPr/>
        </p:nvSpPr>
        <p:spPr>
          <a:xfrm>
            <a:off x="600635" y="219636"/>
            <a:ext cx="946672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chemeClr val="bg1"/>
                </a:solidFill>
                <a:latin typeface="Times New Roman"/>
                <a:cs typeface="Times New Roman"/>
              </a:rPr>
              <a:t>MAHARAJA  AGRASEN INSTITUTE OF TECHNOLOGY</a:t>
            </a:r>
            <a:endParaRPr lang="en-US" sz="2800">
              <a:solidFill>
                <a:schemeClr val="bg1"/>
              </a:solidFill>
              <a:latin typeface="Algerian"/>
            </a:endParaRPr>
          </a:p>
        </p:txBody>
      </p:sp>
    </p:spTree>
    <p:extLst>
      <p:ext uri="{BB962C8B-B14F-4D97-AF65-F5344CB8AC3E}">
        <p14:creationId xmlns:p14="http://schemas.microsoft.com/office/powerpoint/2010/main" val="3856144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5DB23C2B-2054-4D8B-9E98-9190F8E05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9">
            <a:extLst>
              <a:ext uri="{FF2B5EF4-FFF2-40B4-BE49-F238E27FC236}">
                <a16:creationId xmlns:a16="http://schemas.microsoft.com/office/drawing/2014/main" id="{8797B5BC-9873-45F9-97D6-298FB5AF08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2000"/>
            <a:ext cx="4208489" cy="5334001"/>
          </a:xfrm>
          <a:custGeom>
            <a:avLst/>
            <a:gdLst>
              <a:gd name="connsiteX0" fmla="*/ 1015642 w 4208489"/>
              <a:gd name="connsiteY0" fmla="*/ 0 h 5334001"/>
              <a:gd name="connsiteX1" fmla="*/ 4208489 w 4208489"/>
              <a:gd name="connsiteY1" fmla="*/ 0 h 5334001"/>
              <a:gd name="connsiteX2" fmla="*/ 4208489 w 4208489"/>
              <a:gd name="connsiteY2" fmla="*/ 5334001 h 5334001"/>
              <a:gd name="connsiteX3" fmla="*/ 0 w 4208489"/>
              <a:gd name="connsiteY3" fmla="*/ 5334001 h 5334001"/>
            </a:gdLst>
            <a:ahLst/>
            <a:cxnLst>
              <a:cxn ang="0">
                <a:pos x="connsiteX0" y="connsiteY0"/>
              </a:cxn>
              <a:cxn ang="0">
                <a:pos x="connsiteX1" y="connsiteY1"/>
              </a:cxn>
              <a:cxn ang="0">
                <a:pos x="connsiteX2" y="connsiteY2"/>
              </a:cxn>
              <a:cxn ang="0">
                <a:pos x="connsiteX3" y="connsiteY3"/>
              </a:cxn>
            </a:cxnLst>
            <a:rect l="l" t="t" r="r" b="b"/>
            <a:pathLst>
              <a:path w="4208489" h="5334001">
                <a:moveTo>
                  <a:pt x="1015642" y="0"/>
                </a:moveTo>
                <a:lnTo>
                  <a:pt x="4208489" y="0"/>
                </a:lnTo>
                <a:lnTo>
                  <a:pt x="4208489" y="5334001"/>
                </a:lnTo>
                <a:lnTo>
                  <a:pt x="0" y="53340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19412C2-A5CB-49DE-AAB9-D25E86EFC4C3}"/>
              </a:ext>
            </a:extLst>
          </p:cNvPr>
          <p:cNvSpPr>
            <a:spLocks noGrp="1"/>
          </p:cNvSpPr>
          <p:nvPr>
            <p:ph type="title"/>
          </p:nvPr>
        </p:nvSpPr>
        <p:spPr>
          <a:xfrm>
            <a:off x="494260" y="1683144"/>
            <a:ext cx="2774922" cy="3491712"/>
          </a:xfrm>
        </p:spPr>
        <p:txBody>
          <a:bodyPr vert="horz" lIns="91440" tIns="45720" rIns="91440" bIns="45720" rtlCol="0" anchor="ctr">
            <a:noAutofit/>
          </a:bodyPr>
          <a:lstStyle/>
          <a:p>
            <a:r>
              <a:rPr lang="en-US" sz="2200" b="1" dirty="0">
                <a:latin typeface="Times New Roman"/>
                <a:cs typeface="Angsana New"/>
              </a:rPr>
              <a:t>PROBLEM :</a:t>
            </a:r>
            <a:r>
              <a:rPr lang="en-US" sz="2200" b="1" dirty="0">
                <a:latin typeface="Times New Roman"/>
                <a:cs typeface="Aharoni"/>
              </a:rPr>
              <a:t>Design and develop a solution to utilize existing camera feed without jeopardizing the main objective of general surveillance and provide Vehicle license plate number recognition functionality. </a:t>
            </a:r>
            <a:endParaRPr lang="en-US" sz="2200" b="1">
              <a:latin typeface="Times New Roman"/>
              <a:cs typeface="Times New Roman"/>
            </a:endParaRPr>
          </a:p>
        </p:txBody>
      </p:sp>
      <p:sp>
        <p:nvSpPr>
          <p:cNvPr id="3" name="Content Placeholder 2">
            <a:extLst>
              <a:ext uri="{FF2B5EF4-FFF2-40B4-BE49-F238E27FC236}">
                <a16:creationId xmlns:a16="http://schemas.microsoft.com/office/drawing/2014/main" id="{83EBAC36-18E0-4305-A6A7-90A49ADCB676}"/>
              </a:ext>
            </a:extLst>
          </p:cNvPr>
          <p:cNvSpPr>
            <a:spLocks noGrp="1"/>
          </p:cNvSpPr>
          <p:nvPr>
            <p:ph idx="1"/>
          </p:nvPr>
        </p:nvSpPr>
        <p:spPr>
          <a:xfrm>
            <a:off x="4361606" y="1683143"/>
            <a:ext cx="6627377" cy="3491713"/>
          </a:xfrm>
        </p:spPr>
        <p:txBody>
          <a:bodyPr vert="horz" lIns="91440" tIns="45720" rIns="91440" bIns="45720" rtlCol="0">
            <a:normAutofit/>
          </a:bodyPr>
          <a:lstStyle/>
          <a:p>
            <a:r>
              <a:rPr lang="en-US" sz="2800" b="1" dirty="0">
                <a:latin typeface="Bookman Old Style"/>
                <a:cs typeface="Times New Roman"/>
              </a:rPr>
              <a:t>DESCRIPTION OF IDEA:</a:t>
            </a:r>
          </a:p>
          <a:p>
            <a:r>
              <a:rPr lang="en-US" dirty="0">
                <a:ea typeface="+mn-lt"/>
                <a:cs typeface="+mn-lt"/>
              </a:rPr>
              <a:t>👉</a:t>
            </a:r>
            <a:r>
              <a:rPr lang="en-US" dirty="0">
                <a:latin typeface="Times New Roman"/>
                <a:ea typeface="+mn-lt"/>
                <a:cs typeface="+mn-lt"/>
              </a:rPr>
              <a:t>Create a model that will detect a car in a live stream or video and recognize characters on the number plate of the car. (using open CV , Pytesseract , Tensor Flow)</a:t>
            </a:r>
            <a:endParaRPr lang="en-US" dirty="0">
              <a:latin typeface="Times New Roman"/>
              <a:cs typeface="Times New Roman"/>
            </a:endParaRPr>
          </a:p>
          <a:p>
            <a:r>
              <a:rPr lang="en-US" dirty="0">
                <a:latin typeface="Times New Roman"/>
                <a:ea typeface="+mn-lt"/>
                <a:cs typeface="+mn-lt"/>
              </a:rPr>
              <a:t>👉Secondly, it will use the characters and fetch the owner's information using RTO APIs.</a:t>
            </a:r>
            <a:endParaRPr lang="en-US">
              <a:latin typeface="Times New Roman"/>
              <a:cs typeface="Times New Roman"/>
            </a:endParaRPr>
          </a:p>
          <a:p>
            <a:r>
              <a:rPr lang="en-US" dirty="0">
                <a:latin typeface="Times New Roman"/>
                <a:ea typeface="+mn-lt"/>
                <a:cs typeface="+mn-lt"/>
              </a:rPr>
              <a:t>👉Create a Web portal where all this information will be displayed. (using HTML, CSS, JS and Flask)</a:t>
            </a:r>
            <a:endParaRPr lang="en-US" dirty="0">
              <a:latin typeface="Times New Roman"/>
              <a:cs typeface="Times New Roman"/>
            </a:endParaRPr>
          </a:p>
          <a:p>
            <a:endParaRPr lang="en-US" dirty="0"/>
          </a:p>
        </p:txBody>
      </p:sp>
      <p:sp>
        <p:nvSpPr>
          <p:cNvPr id="20" name="Freeform: Shape 11">
            <a:extLst>
              <a:ext uri="{FF2B5EF4-FFF2-40B4-BE49-F238E27FC236}">
                <a16:creationId xmlns:a16="http://schemas.microsoft.com/office/drawing/2014/main" id="{665C2FCD-09A4-4B4B-AA73-F330DFE91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1190517" y="1056875"/>
            <a:ext cx="1001483" cy="4744251"/>
          </a:xfrm>
          <a:custGeom>
            <a:avLst/>
            <a:gdLst>
              <a:gd name="connsiteX0" fmla="*/ 0 w 1001483"/>
              <a:gd name="connsiteY0" fmla="*/ 0 h 4744251"/>
              <a:gd name="connsiteX1" fmla="*/ 1001483 w 1001483"/>
              <a:gd name="connsiteY1" fmla="*/ 0 h 4744251"/>
              <a:gd name="connsiteX2" fmla="*/ 0 w 1001483"/>
              <a:gd name="connsiteY2" fmla="*/ 4744251 h 4744251"/>
            </a:gdLst>
            <a:ahLst/>
            <a:cxnLst>
              <a:cxn ang="0">
                <a:pos x="connsiteX0" y="connsiteY0"/>
              </a:cxn>
              <a:cxn ang="0">
                <a:pos x="connsiteX1" y="connsiteY1"/>
              </a:cxn>
              <a:cxn ang="0">
                <a:pos x="connsiteX2" y="connsiteY2"/>
              </a:cxn>
            </a:cxnLst>
            <a:rect l="l" t="t" r="r" b="b"/>
            <a:pathLst>
              <a:path w="1001483" h="4744251">
                <a:moveTo>
                  <a:pt x="0" y="0"/>
                </a:moveTo>
                <a:lnTo>
                  <a:pt x="1001483" y="0"/>
                </a:lnTo>
                <a:lnTo>
                  <a:pt x="0" y="474425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9126862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show="0">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DB23C2B-2054-4D8B-9E98-9190F8E05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797B5BC-9873-45F9-97D6-298FB5AF08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2000"/>
            <a:ext cx="4208489" cy="5334001"/>
          </a:xfrm>
          <a:custGeom>
            <a:avLst/>
            <a:gdLst>
              <a:gd name="connsiteX0" fmla="*/ 1015642 w 4208489"/>
              <a:gd name="connsiteY0" fmla="*/ 0 h 5334001"/>
              <a:gd name="connsiteX1" fmla="*/ 4208489 w 4208489"/>
              <a:gd name="connsiteY1" fmla="*/ 0 h 5334001"/>
              <a:gd name="connsiteX2" fmla="*/ 4208489 w 4208489"/>
              <a:gd name="connsiteY2" fmla="*/ 5334001 h 5334001"/>
              <a:gd name="connsiteX3" fmla="*/ 0 w 4208489"/>
              <a:gd name="connsiteY3" fmla="*/ 5334001 h 5334001"/>
            </a:gdLst>
            <a:ahLst/>
            <a:cxnLst>
              <a:cxn ang="0">
                <a:pos x="connsiteX0" y="connsiteY0"/>
              </a:cxn>
              <a:cxn ang="0">
                <a:pos x="connsiteX1" y="connsiteY1"/>
              </a:cxn>
              <a:cxn ang="0">
                <a:pos x="connsiteX2" y="connsiteY2"/>
              </a:cxn>
              <a:cxn ang="0">
                <a:pos x="connsiteX3" y="connsiteY3"/>
              </a:cxn>
            </a:cxnLst>
            <a:rect l="l" t="t" r="r" b="b"/>
            <a:pathLst>
              <a:path w="4208489" h="5334001">
                <a:moveTo>
                  <a:pt x="1015642" y="0"/>
                </a:moveTo>
                <a:lnTo>
                  <a:pt x="4208489" y="0"/>
                </a:lnTo>
                <a:lnTo>
                  <a:pt x="4208489" y="5334001"/>
                </a:lnTo>
                <a:lnTo>
                  <a:pt x="0" y="53340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EA171F9-3BA2-42EF-99D5-61BD9A47013B}"/>
              </a:ext>
            </a:extLst>
          </p:cNvPr>
          <p:cNvSpPr>
            <a:spLocks noGrp="1"/>
          </p:cNvSpPr>
          <p:nvPr>
            <p:ph type="title"/>
          </p:nvPr>
        </p:nvSpPr>
        <p:spPr>
          <a:xfrm>
            <a:off x="494260" y="1705555"/>
            <a:ext cx="2954216" cy="3469301"/>
          </a:xfrm>
        </p:spPr>
        <p:txBody>
          <a:bodyPr>
            <a:normAutofit/>
          </a:bodyPr>
          <a:lstStyle/>
          <a:p>
            <a:r>
              <a:rPr lang="en-US" b="1" dirty="0">
                <a:latin typeface="Times New Roman"/>
                <a:cs typeface="Times New Roman"/>
              </a:rPr>
              <a:t>    ANPR</a:t>
            </a:r>
            <a:br>
              <a:rPr lang="en-US" b="1" dirty="0">
                <a:latin typeface="Times New Roman"/>
                <a:cs typeface="Times New Roman"/>
              </a:rPr>
            </a:br>
            <a:br>
              <a:rPr lang="en-US" sz="2800" b="1" dirty="0">
                <a:latin typeface="Times New Roman"/>
                <a:cs typeface="Times New Roman"/>
              </a:rPr>
            </a:br>
            <a:r>
              <a:rPr lang="en-US" sz="2800" b="1" dirty="0">
                <a:latin typeface="Times New Roman"/>
                <a:cs typeface="Times New Roman"/>
              </a:rPr>
              <a:t>(AUTOMATIC NUMBER PLATE RECOGNITION)</a:t>
            </a:r>
            <a:endParaRPr lang="en-US"/>
          </a:p>
        </p:txBody>
      </p:sp>
      <p:sp>
        <p:nvSpPr>
          <p:cNvPr id="3" name="Content Placeholder 2">
            <a:extLst>
              <a:ext uri="{FF2B5EF4-FFF2-40B4-BE49-F238E27FC236}">
                <a16:creationId xmlns:a16="http://schemas.microsoft.com/office/drawing/2014/main" id="{AEB409D1-D0EE-47E3-9BE8-7290CFC4B558}"/>
              </a:ext>
            </a:extLst>
          </p:cNvPr>
          <p:cNvSpPr>
            <a:spLocks noGrp="1"/>
          </p:cNvSpPr>
          <p:nvPr>
            <p:ph idx="1"/>
          </p:nvPr>
        </p:nvSpPr>
        <p:spPr>
          <a:xfrm>
            <a:off x="4697782" y="439289"/>
            <a:ext cx="6481701" cy="3469302"/>
          </a:xfrm>
        </p:spPr>
        <p:txBody>
          <a:bodyPr>
            <a:normAutofit/>
          </a:bodyPr>
          <a:lstStyle/>
          <a:p>
            <a:pPr>
              <a:buFont typeface="Wingdings" pitchFamily="18" charset="2"/>
              <a:buChar char="q"/>
            </a:pPr>
            <a:r>
              <a:rPr lang="en-US" dirty="0"/>
              <a:t>WORKING OF ANPR SYSTEM :</a:t>
            </a:r>
          </a:p>
          <a:p>
            <a:pPr marL="0" indent="0">
              <a:buNone/>
            </a:pPr>
            <a:r>
              <a:rPr lang="en-US" dirty="0"/>
              <a:t>The camera of the ANPR system captures image of vehicle license plate and then the image is processed through multiple number of algorithms to provide an alpha numeric conversion of the image into a text format.</a:t>
            </a:r>
          </a:p>
          <a:p>
            <a:pPr>
              <a:buFont typeface="Wingdings" pitchFamily="18" charset="2"/>
              <a:buChar char="q"/>
            </a:pPr>
            <a:r>
              <a:rPr lang="en-US" dirty="0"/>
              <a:t>PLACES WHERE ANPR SYSTEM CAN BE USED :</a:t>
            </a:r>
          </a:p>
          <a:p>
            <a:pPr marL="0" indent="0">
              <a:buNone/>
            </a:pPr>
            <a:r>
              <a:rPr lang="en-US" dirty="0"/>
              <a:t>ANPR system can be used at many places like Petrol Pumps, Airports , Highways, toll booths, Parking lots, Defense &amp; Military check points, Stolen cars, etc.</a:t>
            </a:r>
          </a:p>
        </p:txBody>
      </p:sp>
      <p:sp>
        <p:nvSpPr>
          <p:cNvPr id="12" name="Freeform: Shape 11">
            <a:extLst>
              <a:ext uri="{FF2B5EF4-FFF2-40B4-BE49-F238E27FC236}">
                <a16:creationId xmlns:a16="http://schemas.microsoft.com/office/drawing/2014/main" id="{665C2FCD-09A4-4B4B-AA73-F330DFE91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1190517" y="1056875"/>
            <a:ext cx="1001483" cy="4744251"/>
          </a:xfrm>
          <a:custGeom>
            <a:avLst/>
            <a:gdLst>
              <a:gd name="connsiteX0" fmla="*/ 0 w 1001483"/>
              <a:gd name="connsiteY0" fmla="*/ 0 h 4744251"/>
              <a:gd name="connsiteX1" fmla="*/ 1001483 w 1001483"/>
              <a:gd name="connsiteY1" fmla="*/ 0 h 4744251"/>
              <a:gd name="connsiteX2" fmla="*/ 0 w 1001483"/>
              <a:gd name="connsiteY2" fmla="*/ 4744251 h 4744251"/>
            </a:gdLst>
            <a:ahLst/>
            <a:cxnLst>
              <a:cxn ang="0">
                <a:pos x="connsiteX0" y="connsiteY0"/>
              </a:cxn>
              <a:cxn ang="0">
                <a:pos x="connsiteX1" y="connsiteY1"/>
              </a:cxn>
              <a:cxn ang="0">
                <a:pos x="connsiteX2" y="connsiteY2"/>
              </a:cxn>
            </a:cxnLst>
            <a:rect l="l" t="t" r="r" b="b"/>
            <a:pathLst>
              <a:path w="1001483" h="4744251">
                <a:moveTo>
                  <a:pt x="0" y="0"/>
                </a:moveTo>
                <a:lnTo>
                  <a:pt x="1001483" y="0"/>
                </a:lnTo>
                <a:lnTo>
                  <a:pt x="0" y="474425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Box 3">
            <a:extLst>
              <a:ext uri="{FF2B5EF4-FFF2-40B4-BE49-F238E27FC236}">
                <a16:creationId xmlns:a16="http://schemas.microsoft.com/office/drawing/2014/main" id="{4B53B4A3-AC3E-4B04-AADB-021F63AB961C}"/>
              </a:ext>
            </a:extLst>
          </p:cNvPr>
          <p:cNvSpPr txBox="1"/>
          <p:nvPr/>
        </p:nvSpPr>
        <p:spPr>
          <a:xfrm>
            <a:off x="4724400" y="44375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pic>
        <p:nvPicPr>
          <p:cNvPr id="5" name="Picture 5">
            <a:extLst>
              <a:ext uri="{FF2B5EF4-FFF2-40B4-BE49-F238E27FC236}">
                <a16:creationId xmlns:a16="http://schemas.microsoft.com/office/drawing/2014/main" id="{C2087975-85CC-4A9B-A038-0A67893309F0}"/>
              </a:ext>
            </a:extLst>
          </p:cNvPr>
          <p:cNvPicPr>
            <a:picLocks noChangeAspect="1"/>
          </p:cNvPicPr>
          <p:nvPr/>
        </p:nvPicPr>
        <p:blipFill>
          <a:blip r:embed="rId2"/>
          <a:stretch>
            <a:fillRect/>
          </a:stretch>
        </p:blipFill>
        <p:spPr>
          <a:xfrm>
            <a:off x="5844988" y="3913606"/>
            <a:ext cx="3673287" cy="2067583"/>
          </a:xfrm>
          <a:prstGeom prst="rect">
            <a:avLst/>
          </a:prstGeom>
        </p:spPr>
      </p:pic>
      <p:sp>
        <p:nvSpPr>
          <p:cNvPr id="6" name="TextBox 5">
            <a:extLst>
              <a:ext uri="{FF2B5EF4-FFF2-40B4-BE49-F238E27FC236}">
                <a16:creationId xmlns:a16="http://schemas.microsoft.com/office/drawing/2014/main" id="{985274E0-C3B7-42A3-9D3C-19838FCACF5D}"/>
              </a:ext>
            </a:extLst>
          </p:cNvPr>
          <p:cNvSpPr txBox="1"/>
          <p:nvPr/>
        </p:nvSpPr>
        <p:spPr>
          <a:xfrm>
            <a:off x="6707841" y="6203576"/>
            <a:ext cx="21717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Algerian"/>
              </a:rPr>
              <a:t>Sneak peek</a:t>
            </a:r>
            <a:endParaRPr lang="en-US" sz="2400"/>
          </a:p>
        </p:txBody>
      </p:sp>
    </p:spTree>
    <p:extLst>
      <p:ext uri="{BB962C8B-B14F-4D97-AF65-F5344CB8AC3E}">
        <p14:creationId xmlns:p14="http://schemas.microsoft.com/office/powerpoint/2010/main" val="174964098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14C62-E17E-4B28-9769-F7E2DDE9B6F4}"/>
              </a:ext>
            </a:extLst>
          </p:cNvPr>
          <p:cNvSpPr>
            <a:spLocks noGrp="1"/>
          </p:cNvSpPr>
          <p:nvPr>
            <p:ph type="title"/>
          </p:nvPr>
        </p:nvSpPr>
        <p:spPr>
          <a:xfrm>
            <a:off x="252919" y="1123837"/>
            <a:ext cx="3182805" cy="4601183"/>
          </a:xfrm>
        </p:spPr>
        <p:txBody>
          <a:bodyPr>
            <a:normAutofit/>
          </a:bodyPr>
          <a:lstStyle/>
          <a:p>
            <a:r>
              <a:rPr lang="en-US" b="1" dirty="0">
                <a:latin typeface="Bookman Old Style"/>
              </a:rPr>
              <a:t>Description of Applicability</a:t>
            </a:r>
          </a:p>
        </p:txBody>
      </p:sp>
      <p:sp>
        <p:nvSpPr>
          <p:cNvPr id="4" name="Text Placeholder 3">
            <a:extLst>
              <a:ext uri="{FF2B5EF4-FFF2-40B4-BE49-F238E27FC236}">
                <a16:creationId xmlns:a16="http://schemas.microsoft.com/office/drawing/2014/main" id="{570B3298-7D09-43C8-8977-F33C43366884}"/>
              </a:ext>
            </a:extLst>
          </p:cNvPr>
          <p:cNvSpPr>
            <a:spLocks noGrp="1"/>
          </p:cNvSpPr>
          <p:nvPr>
            <p:ph type="body" idx="1"/>
          </p:nvPr>
        </p:nvSpPr>
        <p:spPr>
          <a:xfrm>
            <a:off x="3811883" y="317617"/>
            <a:ext cx="3743661" cy="359483"/>
          </a:xfrm>
        </p:spPr>
        <p:txBody>
          <a:bodyPr>
            <a:noAutofit/>
          </a:bodyPr>
          <a:lstStyle/>
          <a:p>
            <a:r>
              <a:rPr lang="en-US" dirty="0">
                <a:latin typeface="Bookman Old Style"/>
              </a:rPr>
              <a:t>DETECTION OF VEHICLES</a:t>
            </a:r>
          </a:p>
        </p:txBody>
      </p:sp>
      <p:sp>
        <p:nvSpPr>
          <p:cNvPr id="5" name="Text Placeholder 4">
            <a:extLst>
              <a:ext uri="{FF2B5EF4-FFF2-40B4-BE49-F238E27FC236}">
                <a16:creationId xmlns:a16="http://schemas.microsoft.com/office/drawing/2014/main" id="{2B9B3BC8-F85C-4961-859B-89E0CB84487E}"/>
              </a:ext>
            </a:extLst>
          </p:cNvPr>
          <p:cNvSpPr>
            <a:spLocks noGrp="1"/>
          </p:cNvSpPr>
          <p:nvPr>
            <p:ph type="body" sz="quarter" idx="3"/>
          </p:nvPr>
        </p:nvSpPr>
        <p:spPr>
          <a:xfrm>
            <a:off x="8053786" y="317615"/>
            <a:ext cx="3273014" cy="353731"/>
          </a:xfrm>
        </p:spPr>
        <p:txBody>
          <a:bodyPr vert="horz" lIns="91440" tIns="45720" rIns="91440" bIns="45720" rtlCol="0" anchor="b">
            <a:noAutofit/>
          </a:bodyPr>
          <a:lstStyle/>
          <a:p>
            <a:r>
              <a:rPr lang="en-US" dirty="0">
                <a:latin typeface="Bookman Old Style"/>
              </a:rPr>
              <a:t>CAPTURE OF IMAGES</a:t>
            </a:r>
          </a:p>
        </p:txBody>
      </p:sp>
      <p:pic>
        <p:nvPicPr>
          <p:cNvPr id="35" name="Picture 35">
            <a:extLst>
              <a:ext uri="{FF2B5EF4-FFF2-40B4-BE49-F238E27FC236}">
                <a16:creationId xmlns:a16="http://schemas.microsoft.com/office/drawing/2014/main" id="{3953DAC4-7F5B-477F-BE42-2A6BEA333FEA}"/>
              </a:ext>
            </a:extLst>
          </p:cNvPr>
          <p:cNvPicPr>
            <a:picLocks noGrp="1" noChangeAspect="1"/>
          </p:cNvPicPr>
          <p:nvPr>
            <p:ph sz="quarter" idx="4"/>
          </p:nvPr>
        </p:nvPicPr>
        <p:blipFill>
          <a:blip r:embed="rId2"/>
          <a:stretch>
            <a:fillRect/>
          </a:stretch>
        </p:blipFill>
        <p:spPr>
          <a:xfrm>
            <a:off x="3851581" y="769258"/>
            <a:ext cx="3351455" cy="2088482"/>
          </a:xfrm>
        </p:spPr>
      </p:pic>
      <p:pic>
        <p:nvPicPr>
          <p:cNvPr id="36" name="Picture 36">
            <a:extLst>
              <a:ext uri="{FF2B5EF4-FFF2-40B4-BE49-F238E27FC236}">
                <a16:creationId xmlns:a16="http://schemas.microsoft.com/office/drawing/2014/main" id="{E8B88819-9170-4F90-992F-A7575A74A5F9}"/>
              </a:ext>
            </a:extLst>
          </p:cNvPr>
          <p:cNvPicPr>
            <a:picLocks noChangeAspect="1"/>
          </p:cNvPicPr>
          <p:nvPr/>
        </p:nvPicPr>
        <p:blipFill>
          <a:blip r:embed="rId3"/>
          <a:stretch>
            <a:fillRect/>
          </a:stretch>
        </p:blipFill>
        <p:spPr>
          <a:xfrm>
            <a:off x="7772400" y="770701"/>
            <a:ext cx="3729315" cy="2335833"/>
          </a:xfrm>
          <a:prstGeom prst="rect">
            <a:avLst/>
          </a:prstGeom>
        </p:spPr>
      </p:pic>
      <p:sp>
        <p:nvSpPr>
          <p:cNvPr id="38" name="Content Placeholder 37">
            <a:extLst>
              <a:ext uri="{FF2B5EF4-FFF2-40B4-BE49-F238E27FC236}">
                <a16:creationId xmlns:a16="http://schemas.microsoft.com/office/drawing/2014/main" id="{17B62610-9F1A-4C62-8555-9AB58E0EC7D3}"/>
              </a:ext>
            </a:extLst>
          </p:cNvPr>
          <p:cNvSpPr>
            <a:spLocks noGrp="1"/>
          </p:cNvSpPr>
          <p:nvPr>
            <p:ph sz="half" idx="2"/>
          </p:nvPr>
        </p:nvSpPr>
        <p:spPr>
          <a:xfrm>
            <a:off x="3901531" y="3376496"/>
            <a:ext cx="3743660" cy="437478"/>
          </a:xfrm>
        </p:spPr>
        <p:txBody>
          <a:bodyPr>
            <a:noAutofit/>
          </a:bodyPr>
          <a:lstStyle/>
          <a:p>
            <a:pPr marL="0" indent="0">
              <a:buNone/>
            </a:pPr>
            <a:r>
              <a:rPr lang="en-US" sz="1800" b="1" dirty="0">
                <a:latin typeface="Bookman Old Style"/>
              </a:rPr>
              <a:t>PROCESS OF RECOGNITION</a:t>
            </a:r>
          </a:p>
        </p:txBody>
      </p:sp>
      <p:pic>
        <p:nvPicPr>
          <p:cNvPr id="39" name="Picture 39" descr="Graphical user interface&#10;&#10;Description automatically generated">
            <a:extLst>
              <a:ext uri="{FF2B5EF4-FFF2-40B4-BE49-F238E27FC236}">
                <a16:creationId xmlns:a16="http://schemas.microsoft.com/office/drawing/2014/main" id="{24BAE479-8D50-4601-858D-5CA0D77786C9}"/>
              </a:ext>
            </a:extLst>
          </p:cNvPr>
          <p:cNvPicPr>
            <a:picLocks noChangeAspect="1"/>
          </p:cNvPicPr>
          <p:nvPr/>
        </p:nvPicPr>
        <p:blipFill>
          <a:blip r:embed="rId4"/>
          <a:stretch>
            <a:fillRect/>
          </a:stretch>
        </p:blipFill>
        <p:spPr>
          <a:xfrm>
            <a:off x="3895165" y="3959443"/>
            <a:ext cx="3482787" cy="2278468"/>
          </a:xfrm>
          <a:prstGeom prst="rect">
            <a:avLst/>
          </a:prstGeom>
        </p:spPr>
      </p:pic>
      <p:sp>
        <p:nvSpPr>
          <p:cNvPr id="40" name="TextBox 39">
            <a:extLst>
              <a:ext uri="{FF2B5EF4-FFF2-40B4-BE49-F238E27FC236}">
                <a16:creationId xmlns:a16="http://schemas.microsoft.com/office/drawing/2014/main" id="{B883BFA0-D202-4980-85ED-D00C24E87B61}"/>
              </a:ext>
            </a:extLst>
          </p:cNvPr>
          <p:cNvSpPr txBox="1"/>
          <p:nvPr/>
        </p:nvSpPr>
        <p:spPr>
          <a:xfrm>
            <a:off x="8601634" y="3424517"/>
            <a:ext cx="231737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latin typeface="Bookman Old Style"/>
              </a:rPr>
              <a:t>FINAL OUTPUT</a:t>
            </a:r>
          </a:p>
        </p:txBody>
      </p:sp>
      <p:pic>
        <p:nvPicPr>
          <p:cNvPr id="42" name="Picture 42" descr="Graphical user interface, application, PowerPoint&#10;&#10;Description automatically generated">
            <a:extLst>
              <a:ext uri="{FF2B5EF4-FFF2-40B4-BE49-F238E27FC236}">
                <a16:creationId xmlns:a16="http://schemas.microsoft.com/office/drawing/2014/main" id="{59AEA932-E259-426E-8A8A-7E767EBD7915}"/>
              </a:ext>
            </a:extLst>
          </p:cNvPr>
          <p:cNvPicPr>
            <a:picLocks noChangeAspect="1"/>
          </p:cNvPicPr>
          <p:nvPr/>
        </p:nvPicPr>
        <p:blipFill>
          <a:blip r:embed="rId5"/>
          <a:stretch>
            <a:fillRect/>
          </a:stretch>
        </p:blipFill>
        <p:spPr>
          <a:xfrm>
            <a:off x="7772400" y="3947224"/>
            <a:ext cx="3807757" cy="2336524"/>
          </a:xfrm>
          <a:prstGeom prst="rect">
            <a:avLst/>
          </a:prstGeom>
        </p:spPr>
      </p:pic>
    </p:spTree>
    <p:extLst>
      <p:ext uri="{BB962C8B-B14F-4D97-AF65-F5344CB8AC3E}">
        <p14:creationId xmlns:p14="http://schemas.microsoft.com/office/powerpoint/2010/main" val="301996198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1FB926-21EE-423F-80B9-94D44D74C851}"/>
              </a:ext>
            </a:extLst>
          </p:cNvPr>
          <p:cNvSpPr>
            <a:spLocks noGrp="1"/>
          </p:cNvSpPr>
          <p:nvPr>
            <p:ph type="title"/>
          </p:nvPr>
        </p:nvSpPr>
        <p:spPr>
          <a:xfrm>
            <a:off x="252919" y="1605689"/>
            <a:ext cx="2947482" cy="4119331"/>
          </a:xfrm>
        </p:spPr>
        <p:txBody>
          <a:bodyPr vert="horz" lIns="91440" tIns="45720" rIns="91440" bIns="45720" rtlCol="0" anchor="b">
            <a:normAutofit/>
          </a:bodyPr>
          <a:lstStyle/>
          <a:p>
            <a:br>
              <a:rPr lang="en-US" sz="2000" spc="-100" dirty="0">
                <a:solidFill>
                  <a:schemeClr val="tx1"/>
                </a:solidFill>
                <a:latin typeface="Bookman Old Style"/>
              </a:rPr>
            </a:br>
            <a:endParaRPr lang="en-US" sz="2000" spc="-100" dirty="0">
              <a:latin typeface="Bookman Old Style"/>
            </a:endParaRPr>
          </a:p>
        </p:txBody>
      </p:sp>
      <p:sp>
        <p:nvSpPr>
          <p:cNvPr id="6" name="Content Placeholder 5">
            <a:extLst>
              <a:ext uri="{FF2B5EF4-FFF2-40B4-BE49-F238E27FC236}">
                <a16:creationId xmlns:a16="http://schemas.microsoft.com/office/drawing/2014/main" id="{F0DC558F-0CC7-4C44-9E07-067B11DB66ED}"/>
              </a:ext>
            </a:extLst>
          </p:cNvPr>
          <p:cNvSpPr>
            <a:spLocks noGrp="1"/>
          </p:cNvSpPr>
          <p:nvPr>
            <p:ph type="body" idx="1"/>
          </p:nvPr>
        </p:nvSpPr>
        <p:spPr/>
        <p:txBody>
          <a:bodyPr>
            <a:normAutofit fontScale="92500" lnSpcReduction="10000"/>
          </a:bodyPr>
          <a:lstStyle/>
          <a:p>
            <a:endParaRPr lang="en-US" dirty="0">
              <a:latin typeface="Bookman Old Style"/>
            </a:endParaRPr>
          </a:p>
          <a:p>
            <a:endParaRPr lang="en-US" sz="2000" dirty="0">
              <a:latin typeface="Bookman Old Style"/>
            </a:endParaRPr>
          </a:p>
          <a:p>
            <a:r>
              <a:rPr lang="en-US" dirty="0">
                <a:latin typeface="Bookman Old Style"/>
              </a:rPr>
              <a:t>ADVANTAGES:</a:t>
            </a:r>
          </a:p>
          <a:p>
            <a:endParaRPr lang="en-US" dirty="0">
              <a:latin typeface="Bookman Old Style"/>
            </a:endParaRPr>
          </a:p>
        </p:txBody>
      </p:sp>
      <p:sp>
        <p:nvSpPr>
          <p:cNvPr id="5" name="Content Placeholder 4">
            <a:extLst>
              <a:ext uri="{FF2B5EF4-FFF2-40B4-BE49-F238E27FC236}">
                <a16:creationId xmlns:a16="http://schemas.microsoft.com/office/drawing/2014/main" id="{31B7E7A4-889A-42DB-AA34-D6A791E7628C}"/>
              </a:ext>
            </a:extLst>
          </p:cNvPr>
          <p:cNvSpPr>
            <a:spLocks noGrp="1"/>
          </p:cNvSpPr>
          <p:nvPr>
            <p:ph sz="half" idx="2"/>
          </p:nvPr>
        </p:nvSpPr>
        <p:spPr>
          <a:xfrm>
            <a:off x="3744648" y="1818876"/>
            <a:ext cx="3922954" cy="3687185"/>
          </a:xfrm>
        </p:spPr>
        <p:txBody>
          <a:bodyPr>
            <a:normAutofit fontScale="92500" lnSpcReduction="10000"/>
          </a:bodyPr>
          <a:lstStyle/>
          <a:p>
            <a:pPr>
              <a:buFont typeface="Wingdings" pitchFamily="18" charset="2"/>
              <a:buChar char="q"/>
            </a:pPr>
            <a:r>
              <a:rPr lang="en-US" dirty="0">
                <a:latin typeface="Bookman Old Style"/>
              </a:rPr>
              <a:t>Improving road safety</a:t>
            </a:r>
          </a:p>
          <a:p>
            <a:pPr>
              <a:buFont typeface="Wingdings" pitchFamily="18" charset="2"/>
              <a:buChar char="q"/>
            </a:pPr>
            <a:r>
              <a:rPr lang="en-US" dirty="0">
                <a:latin typeface="Bookman Old Style"/>
              </a:rPr>
              <a:t>Reduces crime.</a:t>
            </a:r>
          </a:p>
          <a:p>
            <a:pPr>
              <a:buFont typeface="Wingdings" pitchFamily="18" charset="2"/>
              <a:buChar char="q"/>
            </a:pPr>
            <a:r>
              <a:rPr lang="en-US" dirty="0">
                <a:latin typeface="Bookman Old Style"/>
              </a:rPr>
              <a:t>Gives officers better  information to work with.</a:t>
            </a:r>
          </a:p>
          <a:p>
            <a:pPr>
              <a:buFont typeface="Wingdings" pitchFamily="18" charset="2"/>
              <a:buChar char="q"/>
            </a:pPr>
            <a:r>
              <a:rPr lang="en-US" dirty="0">
                <a:latin typeface="Bookman Old Style"/>
              </a:rPr>
              <a:t>Deterring terrorism</a:t>
            </a:r>
          </a:p>
          <a:p>
            <a:pPr>
              <a:buFont typeface="Wingdings" pitchFamily="18" charset="2"/>
              <a:buChar char="q"/>
            </a:pPr>
            <a:r>
              <a:rPr lang="en-US" dirty="0">
                <a:latin typeface="Bookman Old Style"/>
              </a:rPr>
              <a:t>Increasing the percentage of stop/searches that lead to an arrest.</a:t>
            </a:r>
          </a:p>
        </p:txBody>
      </p:sp>
      <p:sp>
        <p:nvSpPr>
          <p:cNvPr id="7" name="Text Placeholder 6">
            <a:extLst>
              <a:ext uri="{FF2B5EF4-FFF2-40B4-BE49-F238E27FC236}">
                <a16:creationId xmlns:a16="http://schemas.microsoft.com/office/drawing/2014/main" id="{7F0EE5B6-F806-40C0-9AAE-2228A54F09B8}"/>
              </a:ext>
            </a:extLst>
          </p:cNvPr>
          <p:cNvSpPr>
            <a:spLocks noGrp="1"/>
          </p:cNvSpPr>
          <p:nvPr>
            <p:ph type="body" sz="quarter" idx="3"/>
          </p:nvPr>
        </p:nvSpPr>
        <p:spPr/>
        <p:txBody>
          <a:bodyPr>
            <a:normAutofit fontScale="92500" lnSpcReduction="10000"/>
          </a:bodyPr>
          <a:lstStyle/>
          <a:p>
            <a:r>
              <a:rPr lang="en-US" dirty="0">
                <a:latin typeface="Bookman Old Style"/>
              </a:rPr>
              <a:t>DISADVANTAGES:</a:t>
            </a:r>
            <a:endParaRPr lang="en-US" b="0" dirty="0">
              <a:ea typeface="+mn-lt"/>
              <a:cs typeface="+mn-lt"/>
            </a:endParaRPr>
          </a:p>
          <a:p>
            <a:endParaRPr lang="en-US" dirty="0"/>
          </a:p>
        </p:txBody>
      </p:sp>
      <p:sp>
        <p:nvSpPr>
          <p:cNvPr id="9" name="Content Placeholder 8">
            <a:extLst>
              <a:ext uri="{FF2B5EF4-FFF2-40B4-BE49-F238E27FC236}">
                <a16:creationId xmlns:a16="http://schemas.microsoft.com/office/drawing/2014/main" id="{D2C01930-A2A2-45A6-8F59-862EA75EE16B}"/>
              </a:ext>
            </a:extLst>
          </p:cNvPr>
          <p:cNvSpPr>
            <a:spLocks noGrp="1"/>
          </p:cNvSpPr>
          <p:nvPr>
            <p:ph sz="quarter" idx="4"/>
          </p:nvPr>
        </p:nvSpPr>
        <p:spPr>
          <a:xfrm>
            <a:off x="7818463" y="1930936"/>
            <a:ext cx="3474720" cy="3687183"/>
          </a:xfrm>
        </p:spPr>
        <p:txBody>
          <a:bodyPr>
            <a:normAutofit fontScale="92500" lnSpcReduction="10000"/>
          </a:bodyPr>
          <a:lstStyle/>
          <a:p>
            <a:pPr>
              <a:buFont typeface="Wingdings" pitchFamily="18" charset="2"/>
              <a:buChar char="q"/>
            </a:pPr>
            <a:r>
              <a:rPr lang="en-US" dirty="0">
                <a:latin typeface="Bookman Old Style"/>
              </a:rPr>
              <a:t>Firstly, the images of the plate or of any object which is taken by using the optical character reader technology may get blurred mainly due to reason of motion blurring for which the picture seems to be hazy when uploaded in the database.</a:t>
            </a:r>
          </a:p>
          <a:p>
            <a:pPr>
              <a:buFont typeface="Wingdings" pitchFamily="18" charset="2"/>
              <a:buChar char="q"/>
            </a:pPr>
            <a:r>
              <a:rPr lang="en-US" dirty="0">
                <a:latin typeface="Bookman Old Style"/>
              </a:rPr>
              <a:t>Secondly, the technology often uses low-resolution images.</a:t>
            </a:r>
          </a:p>
        </p:txBody>
      </p:sp>
      <p:sp>
        <p:nvSpPr>
          <p:cNvPr id="11" name="TextBox 10">
            <a:extLst>
              <a:ext uri="{FF2B5EF4-FFF2-40B4-BE49-F238E27FC236}">
                <a16:creationId xmlns:a16="http://schemas.microsoft.com/office/drawing/2014/main" id="{68486353-2B5C-4068-940E-93599C6F170A}"/>
              </a:ext>
            </a:extLst>
          </p:cNvPr>
          <p:cNvSpPr txBox="1"/>
          <p:nvPr/>
        </p:nvSpPr>
        <p:spPr>
          <a:xfrm>
            <a:off x="5819774" y="632404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
        <p:nvSpPr>
          <p:cNvPr id="13" name="TextBox 12">
            <a:extLst>
              <a:ext uri="{FF2B5EF4-FFF2-40B4-BE49-F238E27FC236}">
                <a16:creationId xmlns:a16="http://schemas.microsoft.com/office/drawing/2014/main" id="{E56E3FE4-85F8-4061-B58D-9D025A5DE1C0}"/>
              </a:ext>
            </a:extLst>
          </p:cNvPr>
          <p:cNvSpPr txBox="1"/>
          <p:nvPr/>
        </p:nvSpPr>
        <p:spPr>
          <a:xfrm>
            <a:off x="449356" y="303680"/>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000" b="1" dirty="0">
                <a:latin typeface="Bookman Old Style"/>
              </a:rPr>
              <a:t>CONCLUSION</a:t>
            </a:r>
            <a:endParaRPr lang="en-US" dirty="0"/>
          </a:p>
        </p:txBody>
      </p:sp>
      <p:sp>
        <p:nvSpPr>
          <p:cNvPr id="15" name="TextBox 14">
            <a:extLst>
              <a:ext uri="{FF2B5EF4-FFF2-40B4-BE49-F238E27FC236}">
                <a16:creationId xmlns:a16="http://schemas.microsoft.com/office/drawing/2014/main" id="{77555F5A-475C-413E-88B1-AEC03F99556F}"/>
              </a:ext>
            </a:extLst>
          </p:cNvPr>
          <p:cNvSpPr txBox="1"/>
          <p:nvPr/>
        </p:nvSpPr>
        <p:spPr>
          <a:xfrm>
            <a:off x="4816849" y="6038290"/>
            <a:ext cx="328108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latin typeface="Algerian"/>
              </a:rPr>
              <a:t>Thank you</a:t>
            </a:r>
            <a:endParaRPr lang="en-US" sz="4000" dirty="0"/>
          </a:p>
        </p:txBody>
      </p:sp>
      <p:sp>
        <p:nvSpPr>
          <p:cNvPr id="17" name="TextBox 16">
            <a:extLst>
              <a:ext uri="{FF2B5EF4-FFF2-40B4-BE49-F238E27FC236}">
                <a16:creationId xmlns:a16="http://schemas.microsoft.com/office/drawing/2014/main" id="{D114973D-F2A1-42EB-861C-3B4E7BD7118E}"/>
              </a:ext>
            </a:extLst>
          </p:cNvPr>
          <p:cNvSpPr txBox="1"/>
          <p:nvPr/>
        </p:nvSpPr>
        <p:spPr>
          <a:xfrm>
            <a:off x="354106" y="791136"/>
            <a:ext cx="2743200"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q"/>
            </a:pPr>
            <a:r>
              <a:rPr lang="en-US" dirty="0">
                <a:latin typeface="Bookman Old Style"/>
              </a:rPr>
              <a:t>There is an immediate need of such kind of Automatic Number Plate Recognition system in India as there are problems of traffic, stealing cars, etc.</a:t>
            </a:r>
          </a:p>
          <a:p>
            <a:pPr marL="342900" indent="-342900">
              <a:buFont typeface="Wingdings"/>
              <a:buChar char="q"/>
            </a:pPr>
            <a:r>
              <a:rPr lang="en-US" dirty="0">
                <a:latin typeface="Bookman Old Style"/>
              </a:rPr>
              <a:t>Government should take some interest in developing this system as this system is very economical and eco-friendly, if applied effectively.</a:t>
            </a:r>
          </a:p>
        </p:txBody>
      </p:sp>
    </p:spTree>
    <p:extLst>
      <p:ext uri="{BB962C8B-B14F-4D97-AF65-F5344CB8AC3E}">
        <p14:creationId xmlns:p14="http://schemas.microsoft.com/office/powerpoint/2010/main" val="3719091051"/>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Circuit</Template>
  <TotalTime>0</TotalTime>
  <Words>0</Words>
  <Application>Microsoft Office PowerPoint</Application>
  <PresentationFormat>Widescreen</PresentationFormat>
  <Paragraphs>0</Paragraphs>
  <Slides>5</Slides>
  <Notes>0</Notes>
  <HiddenSlides>1</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Frame</vt:lpstr>
      <vt:lpstr>Technovation hackathon &amp; innovation budge</vt:lpstr>
      <vt:lpstr>PROBLEM :Design and develop a solution to utilize existing camera feed without jeopardizing the main objective of general surveillance and provide Vehicle license plate number recognition functionality. </vt:lpstr>
      <vt:lpstr>    ANPR  (AUTOMATIC NUMBER PLATE RECOGNITION)</vt:lpstr>
      <vt:lpstr>Description of Applicability</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587</cp:revision>
  <dcterms:created xsi:type="dcterms:W3CDTF">2022-02-01T05:49:47Z</dcterms:created>
  <dcterms:modified xsi:type="dcterms:W3CDTF">2022-02-01T08:17:11Z</dcterms:modified>
</cp:coreProperties>
</file>

<file path=docProps/thumbnail.jpeg>
</file>